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97" r:id="rId5"/>
    <p:sldId id="313" r:id="rId6"/>
    <p:sldId id="257" r:id="rId7"/>
    <p:sldId id="318" r:id="rId8"/>
    <p:sldId id="314" r:id="rId9"/>
    <p:sldId id="258" r:id="rId10"/>
    <p:sldId id="335" r:id="rId11"/>
    <p:sldId id="336" r:id="rId12"/>
    <p:sldId id="337" r:id="rId13"/>
    <p:sldId id="349" r:id="rId14"/>
    <p:sldId id="339" r:id="rId15"/>
    <p:sldId id="340" r:id="rId16"/>
    <p:sldId id="350" r:id="rId17"/>
    <p:sldId id="351" r:id="rId18"/>
    <p:sldId id="321" r:id="rId19"/>
    <p:sldId id="307" r:id="rId20"/>
    <p:sldId id="334" r:id="rId21"/>
    <p:sldId id="309" r:id="rId22"/>
    <p:sldId id="315" r:id="rId2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3960"/>
    <a:srgbClr val="31B795"/>
    <a:srgbClr val="FEC000"/>
    <a:srgbClr val="FFF32C"/>
    <a:srgbClr val="0461AE"/>
    <a:srgbClr val="0661AE"/>
    <a:srgbClr val="0063C5"/>
    <a:srgbClr val="0860AE"/>
    <a:srgbClr val="64A6E5"/>
    <a:srgbClr val="FFE4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6F95D8-BFE5-993F-20A6-D1D7BBF08B5A}" v="2844" dt="2025-05-13T20:12:58.999"/>
    <p1510:client id="{48D6AC31-6688-6813-7EC1-337AC4AED32C}" v="161" dt="2025-05-13T19:39:06.2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" Type="http://schemas.openxmlformats.org/officeDocument/2006/relationships/customXml" Target="../customXml/item2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microsoft.com/office/2015/10/relationships/revisionInfo" Target="revisionInfo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ABF79-41FF-EF4D-9AA8-044EEEA1B94A}" type="datetimeFigureOut">
              <a:rPr lang="es-CL" smtClean="0"/>
              <a:t>17-05-2025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A74F4-33E9-034F-9205-08B0D53A0E8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84210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556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0a22b7d8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0a22b7d87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45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3334072E-63BF-A6F0-2153-F6C59272E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0a22b7d87_1_6:notes">
            <a:extLst>
              <a:ext uri="{FF2B5EF4-FFF2-40B4-BE49-F238E27FC236}">
                <a16:creationId xmlns:a16="http://schemas.microsoft.com/office/drawing/2014/main" id="{1E5C1E75-66B0-B23E-C563-F145414F58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0a22b7d87_1_6:notes">
            <a:extLst>
              <a:ext uri="{FF2B5EF4-FFF2-40B4-BE49-F238E27FC236}">
                <a16:creationId xmlns:a16="http://schemas.microsoft.com/office/drawing/2014/main" id="{C9D515CB-5FF7-0EFA-814C-959EEA0829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471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0a22b7d8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0a22b7d87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051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0172236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azul limp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AF681BB3-A41F-235C-2A2B-3666261C1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19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Encabezado amarillo 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7DD58E4-A905-397F-1B87-8FFFFF0554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202697" cy="102324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D15CC76-86C8-1F31-8C2B-0B53BB2A04B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34784" y="135466"/>
            <a:ext cx="2227216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87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Escudo gris+logo superio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6A4ADC4-C5C6-12AA-DA88-692C79CF30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0207740-2779-91CF-DDAA-9242FB0277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634785" y="135466"/>
            <a:ext cx="2227215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90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Escudo gris+franja amarilla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6A4ADC4-C5C6-12AA-DA88-692C79CF30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BC762E29-EBAB-4DAA-1AB9-8E33522285E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013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Escudo gris+franja amarilla+logo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6A4ADC4-C5C6-12AA-DA88-692C79CF30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BC762E29-EBAB-4DAA-1AB9-8E33522285E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3077EF7-B03F-F9D1-A833-8BC85CEFDB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634784" y="5920805"/>
            <a:ext cx="2227215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553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Escudos azules+franja amarilla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BC762E29-EBAB-4DAA-1AB9-8E33522285E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7C72304-9B8B-7CD5-6DC3-3D2E7C90FF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90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Escudos amarillos+franja azul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BC762E29-EBAB-4DAA-1AB9-8E33522285E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0661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969815B-E5CE-F6C1-A62D-12E512B658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89691"/>
          <a:stretch/>
        </p:blipFill>
        <p:spPr>
          <a:xfrm>
            <a:off x="10935092" y="0"/>
            <a:ext cx="1256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1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 userDrawn="1">
  <p:cSld name="Azul+escudo+franja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83617E7-7B69-390F-0CB5-C114949E05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7C13888-B481-66BE-042A-5F24B73E67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634784" y="5920805"/>
            <a:ext cx="2227215" cy="74116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9FA888D1-C824-8D69-00FF-3898D4173D30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248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789EF2F-CA02-4308-3DF2-C37A156821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202697" cy="102324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18C5F8B-7C29-6484-78F0-7BE992E7A2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34784" y="135466"/>
            <a:ext cx="2227216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417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azul + franja amar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DC4FE03-476C-A635-1B56-2EF40D7B88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56D8E503-5AB1-62B6-9AC5-D34827313C84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C923BB-ED42-F324-8837-02F35B3C7D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49948" y="1582948"/>
            <a:ext cx="3692104" cy="369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8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azul+logo arri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AF681BB3-A41F-235C-2A2B-3666261C1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B0F254BC-1558-ED0D-5037-7EF655B351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34784" y="135466"/>
            <a:ext cx="2227216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17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azul +logo abaj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AF681BB3-A41F-235C-2A2B-3666261C1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487C851-D596-1279-7F7A-2D518F4FA1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17494" y="5362832"/>
            <a:ext cx="2672777" cy="88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0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foto+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A07819C-EBA8-2B1E-0817-AE1B6F23CD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3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blanco+linea amar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629F719-9E29-882A-685C-C003205749B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190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+linea+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629F719-9E29-882A-685C-C003205749BE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EB78CA4-4072-092E-7D5C-E856B6F582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634784" y="5920805"/>
            <a:ext cx="2227215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84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Encabezado azul 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C158070-AC80-6143-A609-BF07C302D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" y="0"/>
            <a:ext cx="12202685" cy="102324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A7EDA7B-4514-E29D-C13A-E442617D1C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34784" y="135466"/>
            <a:ext cx="2227216" cy="7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78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Encabezado azul 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C158070-AC80-6143-A609-BF07C302D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" y="0"/>
            <a:ext cx="12202685" cy="102324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A7EDA7B-4514-E29D-C13A-E442617D1C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34784" y="135466"/>
            <a:ext cx="2227216" cy="74117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CF48AB1-45E7-2389-8E2F-4F64EAE582D4}"/>
              </a:ext>
            </a:extLst>
          </p:cNvPr>
          <p:cNvSpPr/>
          <p:nvPr userDrawn="1"/>
        </p:nvSpPr>
        <p:spPr>
          <a:xfrm>
            <a:off x="1" y="6784515"/>
            <a:ext cx="12192000" cy="7348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45938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38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1" r:id="rId2"/>
    <p:sldLayoutId id="2147483706" r:id="rId3"/>
    <p:sldLayoutId id="2147483707" r:id="rId4"/>
    <p:sldLayoutId id="2147483705" r:id="rId5"/>
    <p:sldLayoutId id="2147483697" r:id="rId6"/>
    <p:sldLayoutId id="2147483698" r:id="rId7"/>
    <p:sldLayoutId id="2147483660" r:id="rId8"/>
    <p:sldLayoutId id="2147483699" r:id="rId9"/>
    <p:sldLayoutId id="2147483661" r:id="rId10"/>
    <p:sldLayoutId id="2147483662" r:id="rId11"/>
    <p:sldLayoutId id="2147483700" r:id="rId12"/>
    <p:sldLayoutId id="2147483704" r:id="rId13"/>
    <p:sldLayoutId id="2147483701" r:id="rId14"/>
    <p:sldLayoutId id="2147483702" r:id="rId15"/>
    <p:sldLayoutId id="2147483703" r:id="rId16"/>
    <p:sldLayoutId id="214748371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e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e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612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7824B-EC42-EB1A-7868-965E6C69C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4C80D406-6041-7C84-A92F-85A7C438EE97}"/>
              </a:ext>
            </a:extLst>
          </p:cNvPr>
          <p:cNvSpPr/>
          <p:nvPr/>
        </p:nvSpPr>
        <p:spPr>
          <a:xfrm>
            <a:off x="631385" y="1248935"/>
            <a:ext cx="6232830" cy="84399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0852AB9-BEB2-F80B-CC27-01A5F2995BD0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3.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049CCB4-A22F-410E-18BB-E6F36A8056CD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3C3E43A-94A5-85F3-E096-92AFB0F40618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FFC857C2-C0F2-FC64-4DB3-76E2A70A7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526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E1532-6A7A-5DA6-3BB5-357B67AB3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C2ECB76A-042F-7605-3722-786ADF948C9D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5CB8AD1-2664-A9CD-BCF0-AB86451815AA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4.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9C52A3-C56B-C17D-438B-D3AC84A4BE90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61E5F923-2868-1C52-2477-DF0C0EA644B5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CFC67568-C4C2-9201-3DBD-04F037F46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454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54334-A906-F0ED-9495-5294F16E9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15D446DE-24C2-B0FA-2632-34EF17209097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44718F3-F86F-9D60-9F48-3C47EFBCABE9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5.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F7036E-6047-DF76-2423-0B885622B663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D97BCF91-391F-8809-19E3-B4530220204C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D33C4EDF-8969-DB0D-AFE8-CDFD587D8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0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54DA0-36F7-BC67-6446-B2F32F299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6ACBA3E-5DC8-A2C3-DB7C-B6FF8FF75435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CE3C028-91D7-4E27-48EE-FDE04783F073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6.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4D3D32-2DE4-AC23-6CFA-4F12F8B99096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F01846D4-B1B5-AEE1-EF9A-C668F297EA2D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8058F4F6-4AD9-C77D-CB16-74683B95D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528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F3DEC-0F55-E9B3-E387-5C68D59ED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6F0EE702-0A25-4CD4-F838-B790B889415A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18BA9CC-68FD-8B75-1BBF-264BCAA0ACFC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7.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FA8171-FBBE-B8C1-514C-52EA454DD293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D18B996E-560F-C89C-F27D-472FA9EBFDB2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FD170E32-E042-6102-BF34-2ECACA553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865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4D8C8-83C9-B216-293F-FB60FBD3E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AA1C3C58-5A48-0151-C9AF-4EAA1AF27D26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C8A60F-ADF0-30EA-A604-AC1B749A36EE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8. UBICACIÓN DE NVR 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EE840A-58C6-8F7F-4F59-8C3654B7D14B}"/>
              </a:ext>
            </a:extLst>
          </p:cNvPr>
          <p:cNvSpPr>
            <a:spLocks noGrp="1"/>
          </p:cNvSpPr>
          <p:nvPr/>
        </p:nvSpPr>
        <p:spPr>
          <a:xfrm>
            <a:off x="559017" y="654921"/>
            <a:ext cx="7885577" cy="51938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br>
              <a:rPr lang="es-CL" sz="1200"/>
            </a:br>
            <a:endParaRPr lang="es-CL" sz="1200">
              <a:ea typeface="Calibri Light"/>
              <a:cs typeface="Calibri Light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5BC7ABC-61A9-1DD1-A5DD-EB197450D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514AE10-815B-6067-3AE5-8E7A313908F8}"/>
              </a:ext>
            </a:extLst>
          </p:cNvPr>
          <p:cNvSpPr txBox="1"/>
          <p:nvPr/>
        </p:nvSpPr>
        <p:spPr>
          <a:xfrm>
            <a:off x="559457" y="669572"/>
            <a:ext cx="609746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t>TIPO: NVR​</a:t>
            </a:r>
            <a:br/>
            <a:r>
              <a:t>UBICACIÓN CASA:</a:t>
            </a:r>
            <a:br/>
            <a:r>
              <a:t>OBSERVACIONES: {{observaciones_nvr}}</a:t>
            </a:r>
          </a:p>
        </p:txBody>
      </p:sp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0A4D1D96-533B-D7B0-A823-7C6B1C3B2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311322"/>
              </p:ext>
            </p:extLst>
          </p:nvPr>
        </p:nvGraphicFramePr>
        <p:xfrm>
          <a:off x="756139" y="1723292"/>
          <a:ext cx="10111153" cy="4479787"/>
        </p:xfrm>
        <a:graphic>
          <a:graphicData uri="http://schemas.openxmlformats.org/drawingml/2006/table">
            <a:tbl>
              <a:tblPr/>
              <a:tblGrid>
                <a:gridCol w="3147258">
                  <a:extLst>
                    <a:ext uri="{9D8B030D-6E8A-4147-A177-3AD203B41FA5}">
                      <a16:colId xmlns:a16="http://schemas.microsoft.com/office/drawing/2014/main" val="2613202685"/>
                    </a:ext>
                  </a:extLst>
                </a:gridCol>
                <a:gridCol w="6963895">
                  <a:extLst>
                    <a:ext uri="{9D8B030D-6E8A-4147-A177-3AD203B41FA5}">
                      <a16:colId xmlns:a16="http://schemas.microsoft.com/office/drawing/2014/main" val="4105788926"/>
                    </a:ext>
                  </a:extLst>
                </a:gridCol>
              </a:tblGrid>
              <a:tr h="4188592">
                <a:tc>
                  <a:txBody>
                    <a:bodyPr/>
                    <a:lstStyle/>
                    <a:p>
                      <a:pPr algn="l" fontAlgn="auto">
                        <a:lnSpc>
                          <a:spcPts val="1350"/>
                        </a:lnSpc>
                        <a:buNone/>
                      </a:pPr>
                      <a:r>
                        <a:rPr lang="es-E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</a:p>
                  </a:txBody>
                  <a:tcPr>
                    <a:lnL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50"/>
                        </a:lnSpc>
                        <a:buNone/>
                      </a:pPr>
                      <a:r>
                        <a:rPr lang="es-E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</a:p>
                  </a:txBody>
                  <a:tcPr>
                    <a:lnL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61743"/>
                  </a:ext>
                </a:extLst>
              </a:tr>
              <a:tr h="29119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Conexión NVR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Ubicación NVR</a:t>
                      </a:r>
                      <a:r>
                        <a:rPr lang="es-ES" sz="900" b="0" i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869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04716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BA9F1EC5-AA44-F980-4D6C-EACBD36E4B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996034" y="1949181"/>
            <a:ext cx="1219145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570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2382C92C-01BA-BE4B-D342-EEB6F9A96495}"/>
              </a:ext>
            </a:extLst>
          </p:cNvPr>
          <p:cNvSpPr txBox="1"/>
          <p:nvPr/>
        </p:nvSpPr>
        <p:spPr>
          <a:xfrm>
            <a:off x="831860" y="492136"/>
            <a:ext cx="85319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200" b="1">
                <a:solidFill>
                  <a:srgbClr val="0063C5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RESUMEN DE UBICACIÓN CARTELES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B447723-CA5E-DDA7-77EF-47ACC0C7153B}"/>
              </a:ext>
            </a:extLst>
          </p:cNvPr>
          <p:cNvSpPr/>
          <p:nvPr/>
        </p:nvSpPr>
        <p:spPr>
          <a:xfrm>
            <a:off x="866098" y="1027686"/>
            <a:ext cx="8277902" cy="49225"/>
          </a:xfrm>
          <a:prstGeom prst="rect">
            <a:avLst/>
          </a:prstGeom>
          <a:solidFill>
            <a:srgbClr val="31B7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21AB27C-F204-B0AA-40D0-F34FD82B5591}"/>
              </a:ext>
            </a:extLst>
          </p:cNvPr>
          <p:cNvSpPr txBox="1">
            <a:spLocks/>
          </p:cNvSpPr>
          <p:nvPr/>
        </p:nvSpPr>
        <p:spPr>
          <a:xfrm>
            <a:off x="831860" y="1270168"/>
            <a:ext cx="7886700" cy="994172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342900" marR="0" lvl="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685800" marR="0" lvl="2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028700" marR="0" lvl="3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371600" marR="0" lvl="4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1714500" marR="0" lvl="5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057400" marR="0" lvl="6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2400300" marR="0" lvl="7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2743200" marR="0" lvl="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CARTEL BARRIO PROTEGIDO</a:t>
            </a:r>
          </a:p>
          <a:p>
            <a:r>
              <a:rPr lang="es-CL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CANTIDAD DE CARTELES:</a:t>
            </a:r>
            <a:endParaRPr lang="es-CL" sz="1500" dirty="0">
              <a:solidFill>
                <a:prstClr val="black">
                  <a:lumMod val="75000"/>
                  <a:lumOff val="25000"/>
                </a:prstClr>
              </a:solidFill>
              <a:cs typeface="Arial"/>
            </a:endParaRP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79175AAC-1EB7-A8FC-4BBA-2F848913D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628792"/>
              </p:ext>
            </p:extLst>
          </p:nvPr>
        </p:nvGraphicFramePr>
        <p:xfrm>
          <a:off x="1170476" y="2064803"/>
          <a:ext cx="8752122" cy="1045212"/>
        </p:xfrm>
        <a:graphic>
          <a:graphicData uri="http://schemas.openxmlformats.org/drawingml/2006/table">
            <a:tbl>
              <a:tblPr/>
              <a:tblGrid>
                <a:gridCol w="676215">
                  <a:extLst>
                    <a:ext uri="{9D8B030D-6E8A-4147-A177-3AD203B41FA5}">
                      <a16:colId xmlns:a16="http://schemas.microsoft.com/office/drawing/2014/main" val="2808836513"/>
                    </a:ext>
                  </a:extLst>
                </a:gridCol>
                <a:gridCol w="1583252">
                  <a:extLst>
                    <a:ext uri="{9D8B030D-6E8A-4147-A177-3AD203B41FA5}">
                      <a16:colId xmlns:a16="http://schemas.microsoft.com/office/drawing/2014/main" val="3422957109"/>
                    </a:ext>
                  </a:extLst>
                </a:gridCol>
                <a:gridCol w="2207300">
                  <a:extLst>
                    <a:ext uri="{9D8B030D-6E8A-4147-A177-3AD203B41FA5}">
                      <a16:colId xmlns:a16="http://schemas.microsoft.com/office/drawing/2014/main" val="828439637"/>
                    </a:ext>
                  </a:extLst>
                </a:gridCol>
                <a:gridCol w="2017911">
                  <a:extLst>
                    <a:ext uri="{9D8B030D-6E8A-4147-A177-3AD203B41FA5}">
                      <a16:colId xmlns:a16="http://schemas.microsoft.com/office/drawing/2014/main" val="429776695"/>
                    </a:ext>
                  </a:extLst>
                </a:gridCol>
                <a:gridCol w="871637">
                  <a:extLst>
                    <a:ext uri="{9D8B030D-6E8A-4147-A177-3AD203B41FA5}">
                      <a16:colId xmlns:a16="http://schemas.microsoft.com/office/drawing/2014/main" val="2392524181"/>
                    </a:ext>
                  </a:extLst>
                </a:gridCol>
                <a:gridCol w="743958">
                  <a:extLst>
                    <a:ext uri="{9D8B030D-6E8A-4147-A177-3AD203B41FA5}">
                      <a16:colId xmlns:a16="http://schemas.microsoft.com/office/drawing/2014/main" val="1444784246"/>
                    </a:ext>
                  </a:extLst>
                </a:gridCol>
                <a:gridCol w="651849">
                  <a:extLst>
                    <a:ext uri="{9D8B030D-6E8A-4147-A177-3AD203B41FA5}">
                      <a16:colId xmlns:a16="http://schemas.microsoft.com/office/drawing/2014/main" val="1258343125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 CARTEL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CALLE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REFERENCIA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VISTA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NUNERACIÓN (referencial)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TIPO DE POSTE 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Nº</a:t>
                      </a:r>
                      <a:r>
                        <a:rPr lang="es-CL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DE POSTE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551906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  <a:r>
                        <a:rPr lang="es-CL" sz="9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5409536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r>
                        <a:rPr lang="es-CL" sz="90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1606371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  <a:r>
                        <a:rPr lang="es-CL" sz="90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E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TEXTO/NUMERO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000000"/>
                      </a:solidFill>
                    </a:lnR>
                    <a:lnT w="9524">
                      <a:solidFill>
                        <a:srgbClr val="000000"/>
                      </a:solidFill>
                    </a:lnT>
                    <a:lnB w="9524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TEXTO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>
                        <a:lnSpc>
                          <a:spcPts val="1050"/>
                        </a:lnSpc>
                        <a:buNone/>
                      </a:pPr>
                      <a:r>
                        <a:rPr lang="es-CL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NUMERO</a:t>
                      </a:r>
                      <a:endParaRPr lang="es-CL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3006236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2660A463-C7B2-2AE5-6046-22F783B7D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4715" y="20610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9" name="Picture 3" descr="Texto&#10;&#10;Descripción generada automáticamente">
            <a:extLst>
              <a:ext uri="{FF2B5EF4-FFF2-40B4-BE49-F238E27FC236}">
                <a16:creationId xmlns:a16="http://schemas.microsoft.com/office/drawing/2014/main" id="{0D8DC94D-53C1-2900-80D4-20831EB62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3757" y="2183579"/>
            <a:ext cx="1658650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Texto&#10;&#10;Descripción generada automáticamente">
            <a:extLst>
              <a:ext uri="{FF2B5EF4-FFF2-40B4-BE49-F238E27FC236}">
                <a16:creationId xmlns:a16="http://schemas.microsoft.com/office/drawing/2014/main" id="{2750B70A-D366-E4B6-D46C-D88BD8971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910" y="4166732"/>
            <a:ext cx="720804" cy="47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Texto&#10;&#10;Descripción generada automáticamente">
            <a:extLst>
              <a:ext uri="{FF2B5EF4-FFF2-40B4-BE49-F238E27FC236}">
                <a16:creationId xmlns:a16="http://schemas.microsoft.com/office/drawing/2014/main" id="{C56CEBFD-FF7B-CB62-2F67-21B5B8788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910" y="4088578"/>
            <a:ext cx="720804" cy="47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Texto&#10;&#10;Descripción generada automáticamente">
            <a:extLst>
              <a:ext uri="{FF2B5EF4-FFF2-40B4-BE49-F238E27FC236}">
                <a16:creationId xmlns:a16="http://schemas.microsoft.com/office/drawing/2014/main" id="{EB1C17D2-D429-964D-4D30-E7A37BFEF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755" y="4166731"/>
            <a:ext cx="720804" cy="47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D34E981-0B8D-81E3-85CA-D9D898FDB2B0}"/>
              </a:ext>
            </a:extLst>
          </p:cNvPr>
          <p:cNvSpPr txBox="1"/>
          <p:nvPr/>
        </p:nvSpPr>
        <p:spPr>
          <a:xfrm>
            <a:off x="2220827" y="3443519"/>
            <a:ext cx="1596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IMAGEN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CL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88557B3-F93A-0162-C78A-FFAECCCA1C57}"/>
              </a:ext>
            </a:extLst>
          </p:cNvPr>
          <p:cNvSpPr txBox="1"/>
          <p:nvPr/>
        </p:nvSpPr>
        <p:spPr>
          <a:xfrm>
            <a:off x="7627254" y="3429000"/>
            <a:ext cx="1596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IMAGEN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CL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6E36D44-5F53-841D-61B3-01BC01281AC0}"/>
              </a:ext>
            </a:extLst>
          </p:cNvPr>
          <p:cNvSpPr txBox="1"/>
          <p:nvPr/>
        </p:nvSpPr>
        <p:spPr>
          <a:xfrm>
            <a:off x="5005049" y="3443519"/>
            <a:ext cx="1596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IMAGEN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067926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8B929ACE-E0ED-682C-3FE6-96887E816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9DBFC502-0681-198B-4852-64D244979766}"/>
              </a:ext>
            </a:extLst>
          </p:cNvPr>
          <p:cNvSpPr txBox="1"/>
          <p:nvPr/>
        </p:nvSpPr>
        <p:spPr>
          <a:xfrm>
            <a:off x="831860" y="492136"/>
            <a:ext cx="85319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200" b="1">
                <a:solidFill>
                  <a:srgbClr val="0063C5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RESUMEN DE UBICACIÓN CARTELES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186B537-779F-1EF5-02A5-B303E906AFA3}"/>
              </a:ext>
            </a:extLst>
          </p:cNvPr>
          <p:cNvSpPr/>
          <p:nvPr/>
        </p:nvSpPr>
        <p:spPr>
          <a:xfrm>
            <a:off x="866098" y="1027686"/>
            <a:ext cx="8277902" cy="49225"/>
          </a:xfrm>
          <a:prstGeom prst="rect">
            <a:avLst/>
          </a:prstGeom>
          <a:solidFill>
            <a:srgbClr val="31B79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9812AD41-CB37-2B7F-E765-2285B53668EC}"/>
              </a:ext>
            </a:extLst>
          </p:cNvPr>
          <p:cNvSpPr txBox="1">
            <a:spLocks/>
          </p:cNvSpPr>
          <p:nvPr/>
        </p:nvSpPr>
        <p:spPr>
          <a:xfrm>
            <a:off x="831860" y="1270168"/>
            <a:ext cx="7886700" cy="994172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342900" marR="0" lvl="1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685800" marR="0" lvl="2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028700" marR="0" lvl="3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371600" marR="0" lvl="4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1714500" marR="0" lvl="5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057400" marR="0" lvl="6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2400300" marR="0" lvl="7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2743200" marR="0" lvl="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CARTEL DOMICILIOS BARRIO PROTEGIDO</a:t>
            </a:r>
          </a:p>
          <a:p>
            <a:r>
              <a:rPr lang="es-CL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CANTIDAD DE CARTELES:</a:t>
            </a:r>
            <a:endParaRPr lang="es-CL" sz="1500" dirty="0">
              <a:solidFill>
                <a:srgbClr val="FF0000"/>
              </a:solidFill>
              <a:cs typeface="Arial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BDC92D3-9544-F80D-25A8-8CDE6FB2C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4715" y="20610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Texto&#10;&#10;Descripción generada automáticamente">
            <a:extLst>
              <a:ext uri="{FF2B5EF4-FFF2-40B4-BE49-F238E27FC236}">
                <a16:creationId xmlns:a16="http://schemas.microsoft.com/office/drawing/2014/main" id="{4A33C2FC-3FD8-F9C1-B379-8360A7D4D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886" y="2250418"/>
            <a:ext cx="1871304" cy="11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EC23EEC7-4016-5C8B-E881-5304C3C28E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395223"/>
              </p:ext>
            </p:extLst>
          </p:nvPr>
        </p:nvGraphicFramePr>
        <p:xfrm>
          <a:off x="3839307" y="2159000"/>
          <a:ext cx="3734871" cy="2753660"/>
        </p:xfrm>
        <a:graphic>
          <a:graphicData uri="http://schemas.openxmlformats.org/drawingml/2006/table">
            <a:tbl>
              <a:tblPr/>
              <a:tblGrid>
                <a:gridCol w="825500">
                  <a:extLst>
                    <a:ext uri="{9D8B030D-6E8A-4147-A177-3AD203B41FA5}">
                      <a16:colId xmlns:a16="http://schemas.microsoft.com/office/drawing/2014/main" val="3528906135"/>
                    </a:ext>
                  </a:extLst>
                </a:gridCol>
                <a:gridCol w="1375828">
                  <a:extLst>
                    <a:ext uri="{9D8B030D-6E8A-4147-A177-3AD203B41FA5}">
                      <a16:colId xmlns:a16="http://schemas.microsoft.com/office/drawing/2014/main" val="1624820620"/>
                    </a:ext>
                  </a:extLst>
                </a:gridCol>
                <a:gridCol w="920748">
                  <a:extLst>
                    <a:ext uri="{9D8B030D-6E8A-4147-A177-3AD203B41FA5}">
                      <a16:colId xmlns:a16="http://schemas.microsoft.com/office/drawing/2014/main" val="1845745198"/>
                    </a:ext>
                  </a:extLst>
                </a:gridCol>
                <a:gridCol w="612795">
                  <a:extLst>
                    <a:ext uri="{9D8B030D-6E8A-4147-A177-3AD203B41FA5}">
                      <a16:colId xmlns:a16="http://schemas.microsoft.com/office/drawing/2014/main" val="258210647"/>
                    </a:ext>
                  </a:extLst>
                </a:gridCol>
              </a:tblGrid>
              <a:tr h="19253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 CARTEL</a:t>
                      </a:r>
                      <a:r>
                        <a:rPr lang="es-CL" sz="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sz="1500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7378" marR="77378" marT="38689" marB="3868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CALLE</a:t>
                      </a:r>
                      <a:r>
                        <a:rPr lang="es-CL" sz="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sz="1500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7378" marR="77378" marT="38689" marB="3868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NUMERACIÓN</a:t>
                      </a:r>
                      <a:r>
                        <a:rPr lang="es-CL" sz="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sz="1500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7378" marR="77378" marT="38689" marB="3868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050"/>
                        </a:lnSpc>
                        <a:buNone/>
                      </a:pPr>
                      <a:r>
                        <a:rPr lang="es-C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TIPO</a:t>
                      </a:r>
                      <a:r>
                        <a:rPr lang="es-CL" sz="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</a:t>
                      </a:r>
                      <a:endParaRPr lang="es-CL" sz="1500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7378" marR="77378" marT="38689" marB="3868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951236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0194848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316201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2225252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3323268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976815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0449978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0244022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 </a:t>
                      </a:r>
                      <a:r>
                        <a:rPr lang="es-CL" sz="8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​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355778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 </a:t>
                      </a:r>
                      <a:r>
                        <a:rPr lang="es-CL" sz="8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​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090498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561599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 </a:t>
                      </a:r>
                      <a:r>
                        <a:rPr lang="es-CL" sz="8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​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929496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 </a:t>
                      </a:r>
                      <a:r>
                        <a:rPr lang="es-CL" sz="8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​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257412"/>
                  </a:ext>
                </a:extLst>
              </a:tr>
              <a:tr h="180818"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auto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NUMERO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975"/>
                        </a:lnSpc>
                        <a:buNone/>
                      </a:pPr>
                      <a:r>
                        <a:rPr lang="es-C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TEXTO</a:t>
                      </a:r>
                      <a:endParaRPr lang="es-CL" sz="800" b="0" i="0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77378" marR="77378" marT="38689" marB="38689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5216060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96DD83B-BB32-C79D-C9F2-4573DB838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1988" y="16398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49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F7D29564-EFA4-705F-2CC1-5BF08DB7894B}"/>
              </a:ext>
            </a:extLst>
          </p:cNvPr>
          <p:cNvSpPr txBox="1"/>
          <p:nvPr/>
        </p:nvSpPr>
        <p:spPr>
          <a:xfrm>
            <a:off x="13449300" y="95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L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4D1A16C-1D2F-78A4-2095-0EBBA012299E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PROYECTO {{nombre_circulo}}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96FEA5-B117-2B19-7BFC-FC39D5CBDF15}"/>
              </a:ext>
            </a:extLst>
          </p:cNvPr>
          <p:cNvSpPr>
            <a:spLocks noGrp="1"/>
          </p:cNvSpPr>
          <p:nvPr/>
        </p:nvSpPr>
        <p:spPr>
          <a:xfrm>
            <a:off x="2802428" y="1541976"/>
            <a:ext cx="6393712" cy="1048431"/>
          </a:xfrm>
          <a:prstGeom prst="rect">
            <a:avLst/>
          </a:prstGeom>
        </p:spPr>
        <p:txBody>
          <a:bodyPr lIns="91440" tIns="45720" rIns="91440" bIns="45720" anchor="b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/>
              <a:t>APROBACIÓN PROPUESTA DE DISEÑO</a:t>
            </a:r>
            <a:endParaRPr lang="es-CL" sz="3600">
              <a:solidFill>
                <a:srgbClr val="404040"/>
              </a:solidFill>
              <a:cs typeface="Arial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DF2DEA11-E738-4A3D-F77C-2FE8466FD6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453948"/>
              </p:ext>
            </p:extLst>
          </p:nvPr>
        </p:nvGraphicFramePr>
        <p:xfrm>
          <a:off x="3300413" y="3799662"/>
          <a:ext cx="5591175" cy="923163"/>
        </p:xfrm>
        <a:graphic>
          <a:graphicData uri="http://schemas.openxmlformats.org/drawingml/2006/table">
            <a:tbl>
              <a:tblPr/>
              <a:tblGrid>
                <a:gridCol w="2733675">
                  <a:extLst>
                    <a:ext uri="{9D8B030D-6E8A-4147-A177-3AD203B41FA5}">
                      <a16:colId xmlns:a16="http://schemas.microsoft.com/office/drawing/2014/main" val="170605868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399998262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_________________________________ </a:t>
                      </a:r>
                      <a:r>
                        <a:rPr lang="es-ES" sz="12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ctr" fontAlgn="base">
                        <a:lnSpc>
                          <a:spcPts val="1275"/>
                        </a:lnSpc>
                        <a:buNone/>
                      </a:pPr>
                      <a:r>
                        <a:rPr lang="es-ES" sz="1200" b="1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NOMBRE APELLIDO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</a:br>
                      <a:r>
                        <a:rPr lang="es-ES" sz="1000" b="1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PRESIDENTE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ctr" fontAlgn="base">
                        <a:lnSpc>
                          <a:spcPts val="1275"/>
                        </a:lnSpc>
                        <a:buNone/>
                      </a:pP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CENTRO DE SEGURIDAD VECINAL</a:t>
                      </a: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WordVisiCarriageReturn"/>
                        </a:rPr>
                        <a:t> 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  <a:t>​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</a:b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CIRCULO NOMBRE CENTRO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275"/>
                        </a:lnSpc>
                        <a:buNone/>
                      </a:pPr>
                      <a:r>
                        <a:rPr lang="es-ES" sz="12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___________________________________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</a:br>
                      <a:r>
                        <a:rPr lang="es-ES" sz="1000" b="1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NICOLAS VALDIVIESO 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​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</a:b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ENCARGADO DE BARRIO PROTEGIDO</a:t>
                      </a: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WordVisiCarriageReturn"/>
                        </a:rPr>
                        <a:t> 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  <a:t>​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</a:b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DIRECCIÓN DE SEGURIDAD PÚBLICA</a:t>
                      </a: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WordVisiCarriageReturn"/>
                        </a:rPr>
                        <a:t> 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  <a:t>​</a:t>
                      </a:r>
                      <a:b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WordVisiCarriageReturn"/>
                        </a:rPr>
                      </a:br>
                      <a:r>
                        <a:rPr lang="es-ES" sz="1000" b="0" i="0" u="none" strike="noStrike" dirty="0">
                          <a:solidFill>
                            <a:srgbClr val="404040"/>
                          </a:solidFill>
                          <a:effectLst/>
                          <a:latin typeface="Calibri Light" panose="020F0302020204030204" pitchFamily="34" charset="0"/>
                        </a:rPr>
                        <a:t>MUNICIPALIDAD DE LAS CONDES </a:t>
                      </a:r>
                      <a:r>
                        <a:rPr lang="es-ES" sz="10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921739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7DE27D8-EFB6-0397-13CB-B28C8AC7CF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0413" y="34639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A1439434-FBA1-F19D-08A8-320D3F23CDDE}"/>
              </a:ext>
            </a:extLst>
          </p:cNvPr>
          <p:cNvSpPr>
            <a:spLocks noGrp="1"/>
          </p:cNvSpPr>
          <p:nvPr/>
        </p:nvSpPr>
        <p:spPr>
          <a:xfrm>
            <a:off x="5176837" y="5874300"/>
            <a:ext cx="1838325" cy="296862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000" dirty="0">
                <a:solidFill>
                  <a:srgbClr val="000000"/>
                </a:solidFill>
              </a:rPr>
              <a:t>MES</a:t>
            </a:r>
            <a:r>
              <a:rPr lang="es-CL" sz="1000" dirty="0"/>
              <a:t>,AÑO</a:t>
            </a:r>
          </a:p>
        </p:txBody>
      </p:sp>
    </p:spTree>
    <p:extLst>
      <p:ext uri="{BB962C8B-B14F-4D97-AF65-F5344CB8AC3E}">
        <p14:creationId xmlns:p14="http://schemas.microsoft.com/office/powerpoint/2010/main" val="1679098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10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6ED5E204-F534-E7FF-94B0-74B0254586B9}"/>
              </a:ext>
            </a:extLst>
          </p:cNvPr>
          <p:cNvSpPr txBox="1"/>
          <p:nvPr/>
        </p:nvSpPr>
        <p:spPr>
          <a:xfrm>
            <a:off x="5802529" y="1558696"/>
            <a:ext cx="5502709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2400" b="1">
                <a:solidFill>
                  <a:schemeClr val="bg1"/>
                </a:solidFill>
                <a:latin typeface="Arial"/>
                <a:cs typeface="Arial"/>
              </a:rPr>
              <a:t>             BARRIO PROTEGIDO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54AC594-2035-E78F-F11E-A3F662E61A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791" r="-1"/>
          <a:stretch/>
        </p:blipFill>
        <p:spPr>
          <a:xfrm>
            <a:off x="1" y="0"/>
            <a:ext cx="5509416" cy="6858000"/>
          </a:xfrm>
          <a:prstGeom prst="rect">
            <a:avLst/>
          </a:prstGeom>
        </p:spPr>
      </p:pic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6F45D9BD-4016-287E-AFF7-5F89E44C5B4C}"/>
              </a:ext>
            </a:extLst>
          </p:cNvPr>
          <p:cNvSpPr>
            <a:spLocks noGrp="1"/>
          </p:cNvSpPr>
          <p:nvPr/>
        </p:nvSpPr>
        <p:spPr>
          <a:xfrm>
            <a:off x="5048683" y="2215428"/>
            <a:ext cx="7010399" cy="3271206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32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457200" marR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28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914400" marR="0" lvl="2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2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371600" marR="0" lvl="3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20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1828800" marR="0" lvl="4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20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t>PROYECTO DE CÁMARAS </a:t>
            </a:r>
            <a:br/>
            <a:r>
              <a:t>NOMBRE CENTRO</a:t>
            </a:r>
            <a:br/>
            <a:r>
              <a:t>CENTRO DE SEGURIDAD </a:t>
            </a:r>
          </a:p>
          <a:p>
            <a:r>
              <a:t>{{ubicacion}}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439434-FBA1-F19D-08A8-320D3F23CDDE}"/>
              </a:ext>
            </a:extLst>
          </p:cNvPr>
          <p:cNvSpPr>
            <a:spLocks noGrp="1"/>
          </p:cNvSpPr>
          <p:nvPr/>
        </p:nvSpPr>
        <p:spPr>
          <a:xfrm>
            <a:off x="7865087" y="6322707"/>
            <a:ext cx="1838325" cy="296862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8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t>{{fecha}}</a:t>
            </a:r>
          </a:p>
        </p:txBody>
      </p:sp>
    </p:spTree>
    <p:extLst>
      <p:ext uri="{BB962C8B-B14F-4D97-AF65-F5344CB8AC3E}">
        <p14:creationId xmlns:p14="http://schemas.microsoft.com/office/powerpoint/2010/main" val="4145966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3E214F7B-D97F-01C2-FDE5-745676F64DD0}"/>
              </a:ext>
            </a:extLst>
          </p:cNvPr>
          <p:cNvSpPr txBox="1"/>
          <p:nvPr/>
        </p:nvSpPr>
        <p:spPr>
          <a:xfrm>
            <a:off x="559017" y="1050678"/>
            <a:ext cx="9490811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t>{{nombre_csv}}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2B856A7-8C9B-D41B-84D7-68F0F0EF8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675" y="2430478"/>
            <a:ext cx="369318" cy="379721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56031172-DFC5-EB8E-3342-0A7C645B61A8}"/>
              </a:ext>
            </a:extLst>
          </p:cNvPr>
          <p:cNvSpPr/>
          <p:nvPr/>
        </p:nvSpPr>
        <p:spPr>
          <a:xfrm>
            <a:off x="635107" y="1550778"/>
            <a:ext cx="7695603" cy="8467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923678-9AF9-7D6B-B153-55A426CA54BA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BARRIO PROTEGIDO PROYECTO DE CAMARAS </a:t>
            </a: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2F0238F1-12D3-1660-3681-DC0C6484525C}"/>
              </a:ext>
            </a:extLst>
          </p:cNvPr>
          <p:cNvSpPr>
            <a:spLocks noGrp="1"/>
          </p:cNvSpPr>
          <p:nvPr/>
        </p:nvSpPr>
        <p:spPr>
          <a:xfrm>
            <a:off x="1145410" y="2256149"/>
            <a:ext cx="9150382" cy="3551173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28600" marR="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6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1400" b="0" i="0" u="none" strike="noStrike" kern="1200" cap="none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000" b="0" i="0" u="none" strike="noStrike" kern="1200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r>
              <a:t>Se propone la integración para las cámaras existentes en el centro de seguridad con el objetivo de cubrir el perimetro de las casas ubicadas en calle NOMBRE CALLE PRINCIPAL entre {{calle_secundaria}}</a:t>
            </a:r>
          </a:p>
          <a:p>
            <a:r>
              <a:t>Las cámaras serán instaladas por la Municipalidad de las Condes y se integrarán al Programa Barrio Protegido de la Dirección de seguridad Pública manteniendo visualización On Demand desde la Central de Seguridad Pública.</a:t>
            </a:r>
          </a:p>
          <a:p>
            <a:r>
              <a:t>Ademas contarán con Analítica Inteligente, la que detectará situaciones de interés según los parametros configurados a cáda cámara, alertando en la Dirección de Seguridad Pública cada uno de estos eventos.</a:t>
            </a:r>
          </a:p>
        </p:txBody>
      </p:sp>
    </p:spTree>
    <p:extLst>
      <p:ext uri="{BB962C8B-B14F-4D97-AF65-F5344CB8AC3E}">
        <p14:creationId xmlns:p14="http://schemas.microsoft.com/office/powerpoint/2010/main" val="3773355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96EDF-E80E-2F44-86E5-444648AE1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0A83F9D1-1EF1-956D-1578-5E52FC85D922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t>PROYECTO INSTALACION DE CAMARAS {{nombre_csv}}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2FABF45-55B8-286F-235E-BEDC4DBC1872}"/>
              </a:ext>
            </a:extLst>
          </p:cNvPr>
          <p:cNvSpPr txBox="1"/>
          <p:nvPr/>
        </p:nvSpPr>
        <p:spPr>
          <a:xfrm>
            <a:off x="273180" y="997044"/>
            <a:ext cx="9490811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800" b="1">
                <a:solidFill>
                  <a:srgbClr val="0461A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MAPA PROPUESTA DE CAMARAS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FEA3FCB-DB8D-5216-C2FE-B16E59AC356B}"/>
              </a:ext>
            </a:extLst>
          </p:cNvPr>
          <p:cNvSpPr/>
          <p:nvPr/>
        </p:nvSpPr>
        <p:spPr>
          <a:xfrm>
            <a:off x="388923" y="1589477"/>
            <a:ext cx="7695603" cy="84675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sp>
        <p:nvSpPr>
          <p:cNvPr id="5" name="CuadroTexto 73">
            <a:extLst>
              <a:ext uri="{FF2B5EF4-FFF2-40B4-BE49-F238E27FC236}">
                <a16:creationId xmlns:a16="http://schemas.microsoft.com/office/drawing/2014/main" id="{A4414F80-A5F3-4C8A-2839-4552E88990CA}"/>
              </a:ext>
            </a:extLst>
          </p:cNvPr>
          <p:cNvSpPr txBox="1"/>
          <p:nvPr/>
        </p:nvSpPr>
        <p:spPr>
          <a:xfrm>
            <a:off x="959204" y="2266585"/>
            <a:ext cx="1649772" cy="846386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 dirty="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 </a:t>
            </a:r>
            <a:r>
              <a:rPr lang="es-CL" sz="900" dirty="0">
                <a:solidFill>
                  <a:srgbClr val="000000"/>
                </a:solidFill>
                <a:latin typeface="Arial"/>
              </a:rPr>
              <a:t> </a:t>
            </a:r>
            <a:r>
              <a:rPr lang="es-CL" sz="900" b="1" dirty="0">
                <a:solidFill>
                  <a:srgbClr val="000000"/>
                </a:solidFill>
                <a:latin typeface="Arial"/>
              </a:rPr>
              <a:t>  </a:t>
            </a:r>
            <a:r>
              <a:rPr lang="es-CL" sz="900" b="1" dirty="0"/>
              <a:t>  6</a:t>
            </a:r>
            <a:r>
              <a:rPr lang="es-CL" sz="900" b="1" dirty="0">
                <a:solidFill>
                  <a:srgbClr val="000000"/>
                </a:solidFill>
                <a:latin typeface="Arial"/>
              </a:rPr>
              <a:t> Fijas</a:t>
            </a:r>
            <a:br>
              <a:rPr lang="es-CL" sz="900" b="1" dirty="0">
                <a:latin typeface="Arial"/>
                <a:cs typeface="Arial"/>
              </a:rPr>
            </a:br>
            <a:r>
              <a:rPr lang="es-CL" sz="900" b="1" dirty="0">
                <a:solidFill>
                  <a:srgbClr val="000000"/>
                </a:solidFill>
                <a:latin typeface="Arial"/>
              </a:rPr>
              <a:t>      1 Cámara PTZ .</a:t>
            </a:r>
            <a:br>
              <a:rPr lang="es-CL" sz="900" b="1" dirty="0">
                <a:latin typeface="Arial"/>
              </a:rPr>
            </a:br>
            <a:r>
              <a:rPr lang="es-CL" sz="900" b="1" dirty="0">
                <a:solidFill>
                  <a:srgbClr val="000000"/>
                </a:solidFill>
                <a:latin typeface="Arial"/>
                <a:cs typeface="Calibri Light"/>
              </a:rPr>
              <a:t>      1 Brazo</a:t>
            </a:r>
            <a:br>
              <a:rPr lang="es-CL" sz="900" b="1" dirty="0">
                <a:latin typeface="Arial"/>
                <a:cs typeface="Calibri Light"/>
              </a:rPr>
            </a:br>
            <a:r>
              <a:rPr lang="es-CL" sz="900" b="1" dirty="0">
                <a:solidFill>
                  <a:srgbClr val="000000"/>
                </a:solidFill>
                <a:latin typeface="Arial"/>
                <a:cs typeface="Calibri Light"/>
              </a:rPr>
              <a:t>      1 NVR</a:t>
            </a:r>
            <a:endParaRPr lang="es-CL" sz="900" b="1" dirty="0">
              <a:solidFill>
                <a:srgbClr val="000000"/>
              </a:solidFill>
              <a:latin typeface="Arial"/>
              <a:ea typeface="Calibri Light"/>
              <a:cs typeface="Calibri Light"/>
            </a:endParaRPr>
          </a:p>
          <a:p>
            <a:endParaRPr lang="es-CL" sz="1100" dirty="0">
              <a:latin typeface="Arial"/>
              <a:ea typeface="Calibri Light"/>
              <a:cs typeface="Calibri Light"/>
            </a:endParaRPr>
          </a:p>
        </p:txBody>
      </p:sp>
      <p:sp>
        <p:nvSpPr>
          <p:cNvPr id="9" name="CuadroTexto 77">
            <a:extLst>
              <a:ext uri="{FF2B5EF4-FFF2-40B4-BE49-F238E27FC236}">
                <a16:creationId xmlns:a16="http://schemas.microsoft.com/office/drawing/2014/main" id="{4D9A615B-03F9-0DE2-6E4A-16CFE2129D15}"/>
              </a:ext>
            </a:extLst>
          </p:cNvPr>
          <p:cNvSpPr txBox="1"/>
          <p:nvPr/>
        </p:nvSpPr>
        <p:spPr>
          <a:xfrm>
            <a:off x="959204" y="3204045"/>
            <a:ext cx="1647520" cy="267344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Dirección vista cámara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803D47B-EC3C-1909-8CC6-C43E9A0FD6D6}"/>
              </a:ext>
            </a:extLst>
          </p:cNvPr>
          <p:cNvSpPr/>
          <p:nvPr/>
        </p:nvSpPr>
        <p:spPr>
          <a:xfrm>
            <a:off x="425759" y="2175511"/>
            <a:ext cx="2341189" cy="3469104"/>
          </a:xfrm>
          <a:prstGeom prst="rect">
            <a:avLst/>
          </a:prstGeom>
          <a:noFill/>
          <a:ln w="3175" cap="flat" cmpd="sng" algn="ctr">
            <a:solidFill>
              <a:srgbClr val="595959">
                <a:lumMod val="2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FFFFFF"/>
                </a:solidFill>
                <a:latin typeface="Arial"/>
                <a:sym typeface="Arial"/>
              </a:defRPr>
            </a:lvl9pPr>
          </a:lstStyle>
          <a:p>
            <a:pPr algn="ctr"/>
            <a:endParaRPr lang="es-CL"/>
          </a:p>
        </p:txBody>
      </p:sp>
      <p:sp>
        <p:nvSpPr>
          <p:cNvPr id="12" name="CuadroTexto 9">
            <a:extLst>
              <a:ext uri="{FF2B5EF4-FFF2-40B4-BE49-F238E27FC236}">
                <a16:creationId xmlns:a16="http://schemas.microsoft.com/office/drawing/2014/main" id="{A2584929-F47C-F752-C819-BA89C8A3B878}"/>
              </a:ext>
            </a:extLst>
          </p:cNvPr>
          <p:cNvSpPr txBox="1"/>
          <p:nvPr/>
        </p:nvSpPr>
        <p:spPr>
          <a:xfrm>
            <a:off x="959204" y="3572077"/>
            <a:ext cx="1647520" cy="442657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Número de ubicación de cámara</a:t>
            </a:r>
          </a:p>
        </p:txBody>
      </p:sp>
      <p:sp>
        <p:nvSpPr>
          <p:cNvPr id="14" name="CuadroTexto 3">
            <a:extLst>
              <a:ext uri="{FF2B5EF4-FFF2-40B4-BE49-F238E27FC236}">
                <a16:creationId xmlns:a16="http://schemas.microsoft.com/office/drawing/2014/main" id="{15FC4098-519E-9C2C-0CAA-C18ED2D7A60E}"/>
              </a:ext>
            </a:extLst>
          </p:cNvPr>
          <p:cNvSpPr txBox="1"/>
          <p:nvPr/>
        </p:nvSpPr>
        <p:spPr>
          <a:xfrm>
            <a:off x="959204" y="4115422"/>
            <a:ext cx="1647520" cy="600164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Brazo soporte extensión para cámaras</a:t>
            </a:r>
          </a:p>
        </p:txBody>
      </p:sp>
      <p:sp>
        <p:nvSpPr>
          <p:cNvPr id="15" name="CuadroTexto 4">
            <a:extLst>
              <a:ext uri="{FF2B5EF4-FFF2-40B4-BE49-F238E27FC236}">
                <a16:creationId xmlns:a16="http://schemas.microsoft.com/office/drawing/2014/main" id="{08C46F22-9EAE-6A44-AD45-400E04D2E393}"/>
              </a:ext>
            </a:extLst>
          </p:cNvPr>
          <p:cNvSpPr txBox="1"/>
          <p:nvPr/>
        </p:nvSpPr>
        <p:spPr>
          <a:xfrm>
            <a:off x="959204" y="4807906"/>
            <a:ext cx="1647520" cy="267344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Cámara Ptz</a:t>
            </a:r>
          </a:p>
        </p:txBody>
      </p:sp>
      <p:sp>
        <p:nvSpPr>
          <p:cNvPr id="17" name="CuadroTexto 4">
            <a:extLst>
              <a:ext uri="{FF2B5EF4-FFF2-40B4-BE49-F238E27FC236}">
                <a16:creationId xmlns:a16="http://schemas.microsoft.com/office/drawing/2014/main" id="{E9B826FE-17BF-1B49-9CDD-32524D1A2A24}"/>
              </a:ext>
            </a:extLst>
          </p:cNvPr>
          <p:cNvSpPr txBox="1"/>
          <p:nvPr/>
        </p:nvSpPr>
        <p:spPr>
          <a:xfrm>
            <a:off x="959204" y="5167570"/>
            <a:ext cx="1647520" cy="267344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000000"/>
            </a:solidFill>
            <a:prstDash val="soli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s-CL"/>
            </a:defPPr>
            <a:lvl1pPr marL="0" marR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1pPr>
            <a:lvl2pPr marL="457200" marR="0" lvl="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2pPr>
            <a:lvl3pPr marL="914400" marR="0" lvl="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3pPr>
            <a:lvl4pPr marL="1371600" marR="0" lvl="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4pPr>
            <a:lvl5pPr marL="1828800" marR="0" lvl="4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5pPr>
            <a:lvl6pPr marL="2286000" marR="0" lvl="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6pPr>
            <a:lvl7pPr marL="2743200" marR="0" lvl="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7pPr>
            <a:lvl8pPr marL="3200400" marR="0" lvl="7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8pPr>
            <a:lvl9pPr marL="3657600" marR="0" lvl="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kern="1200" cap="none">
                <a:solidFill>
                  <a:srgbClr val="000000"/>
                </a:solidFill>
                <a:latin typeface="Arial"/>
                <a:sym typeface="Arial"/>
              </a:defRPr>
            </a:lvl9pPr>
          </a:lstStyle>
          <a:p>
            <a:r>
              <a:rPr lang="es-CL" sz="110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</a:rPr>
              <a:t>NVR</a:t>
            </a:r>
          </a:p>
        </p:txBody>
      </p:sp>
    </p:spTree>
    <p:extLst>
      <p:ext uri="{BB962C8B-B14F-4D97-AF65-F5344CB8AC3E}">
        <p14:creationId xmlns:p14="http://schemas.microsoft.com/office/powerpoint/2010/main" val="1698233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518573B7-0BAD-14DF-3EB7-129A180052FA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t>PROYECTO INSTALACION DE CAMARAS CSV {{nombre_csv}}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A3041BD-C2D7-FB04-EAEC-5BDE2BA18A78}"/>
              </a:ext>
            </a:extLst>
          </p:cNvPr>
          <p:cNvSpPr txBox="1"/>
          <p:nvPr/>
        </p:nvSpPr>
        <p:spPr>
          <a:xfrm>
            <a:off x="273180" y="997044"/>
            <a:ext cx="1048860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3800" b="1">
                <a:solidFill>
                  <a:srgbClr val="0461AE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DETALLE DE UBICACIÓN DE EQUIPOS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A59BE68-05D4-4AD2-B8BA-AD524EB84590}"/>
              </a:ext>
            </a:extLst>
          </p:cNvPr>
          <p:cNvSpPr/>
          <p:nvPr/>
        </p:nvSpPr>
        <p:spPr>
          <a:xfrm>
            <a:off x="388923" y="1606433"/>
            <a:ext cx="9950831" cy="67719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accent6"/>
              </a:solidFill>
            </a:endParaRPr>
          </a:p>
        </p:txBody>
      </p:sp>
      <p:graphicFrame>
        <p:nvGraphicFramePr>
          <p:cNvPr id="1025" name="Tabla 1024">
            <a:extLst>
              <a:ext uri="{FF2B5EF4-FFF2-40B4-BE49-F238E27FC236}">
                <a16:creationId xmlns:a16="http://schemas.microsoft.com/office/drawing/2014/main" id="{7E90BA45-A5E7-868B-BC6D-BF422FFD0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359679"/>
              </p:ext>
            </p:extLst>
          </p:nvPr>
        </p:nvGraphicFramePr>
        <p:xfrm>
          <a:off x="644769" y="1895230"/>
          <a:ext cx="9806990" cy="3920375"/>
        </p:xfrm>
        <a:graphic>
          <a:graphicData uri="http://schemas.openxmlformats.org/drawingml/2006/table">
            <a:tbl>
              <a:tblPr/>
              <a:tblGrid>
                <a:gridCol w="603249">
                  <a:extLst>
                    <a:ext uri="{9D8B030D-6E8A-4147-A177-3AD203B41FA5}">
                      <a16:colId xmlns:a16="http://schemas.microsoft.com/office/drawing/2014/main" val="1925690661"/>
                    </a:ext>
                  </a:extLst>
                </a:gridCol>
                <a:gridCol w="867833">
                  <a:extLst>
                    <a:ext uri="{9D8B030D-6E8A-4147-A177-3AD203B41FA5}">
                      <a16:colId xmlns:a16="http://schemas.microsoft.com/office/drawing/2014/main" val="2601154010"/>
                    </a:ext>
                  </a:extLst>
                </a:gridCol>
                <a:gridCol w="1587500">
                  <a:extLst>
                    <a:ext uri="{9D8B030D-6E8A-4147-A177-3AD203B41FA5}">
                      <a16:colId xmlns:a16="http://schemas.microsoft.com/office/drawing/2014/main" val="2392954964"/>
                    </a:ext>
                  </a:extLst>
                </a:gridCol>
                <a:gridCol w="1333496">
                  <a:extLst>
                    <a:ext uri="{9D8B030D-6E8A-4147-A177-3AD203B41FA5}">
                      <a16:colId xmlns:a16="http://schemas.microsoft.com/office/drawing/2014/main" val="1062494731"/>
                    </a:ext>
                  </a:extLst>
                </a:gridCol>
                <a:gridCol w="1079494">
                  <a:extLst>
                    <a:ext uri="{9D8B030D-6E8A-4147-A177-3AD203B41FA5}">
                      <a16:colId xmlns:a16="http://schemas.microsoft.com/office/drawing/2014/main" val="2111837750"/>
                    </a:ext>
                  </a:extLst>
                </a:gridCol>
                <a:gridCol w="719665">
                  <a:extLst>
                    <a:ext uri="{9D8B030D-6E8A-4147-A177-3AD203B41FA5}">
                      <a16:colId xmlns:a16="http://schemas.microsoft.com/office/drawing/2014/main" val="925935312"/>
                    </a:ext>
                  </a:extLst>
                </a:gridCol>
                <a:gridCol w="1038223">
                  <a:extLst>
                    <a:ext uri="{9D8B030D-6E8A-4147-A177-3AD203B41FA5}">
                      <a16:colId xmlns:a16="http://schemas.microsoft.com/office/drawing/2014/main" val="3695186350"/>
                    </a:ext>
                  </a:extLst>
                </a:gridCol>
                <a:gridCol w="606024">
                  <a:extLst>
                    <a:ext uri="{9D8B030D-6E8A-4147-A177-3AD203B41FA5}">
                      <a16:colId xmlns:a16="http://schemas.microsoft.com/office/drawing/2014/main" val="3681135610"/>
                    </a:ext>
                  </a:extLst>
                </a:gridCol>
                <a:gridCol w="874530">
                  <a:extLst>
                    <a:ext uri="{9D8B030D-6E8A-4147-A177-3AD203B41FA5}">
                      <a16:colId xmlns:a16="http://schemas.microsoft.com/office/drawing/2014/main" val="4217088437"/>
                    </a:ext>
                  </a:extLst>
                </a:gridCol>
                <a:gridCol w="517420">
                  <a:extLst>
                    <a:ext uri="{9D8B030D-6E8A-4147-A177-3AD203B41FA5}">
                      <a16:colId xmlns:a16="http://schemas.microsoft.com/office/drawing/2014/main" val="298656353"/>
                    </a:ext>
                  </a:extLst>
                </a:gridCol>
                <a:gridCol w="579556">
                  <a:extLst>
                    <a:ext uri="{9D8B030D-6E8A-4147-A177-3AD203B41FA5}">
                      <a16:colId xmlns:a16="http://schemas.microsoft.com/office/drawing/2014/main" val="2843506706"/>
                    </a:ext>
                  </a:extLst>
                </a:gridCol>
              </a:tblGrid>
              <a:tr h="479756"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ID CÁMARA</a:t>
                      </a:r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buNone/>
                      </a:pP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EQUIPO</a:t>
                      </a:r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CALLE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REFERENCIA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NUMERACIÓN (referencial)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VISTA CÁMARA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TIPO DE POSTE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Nº</a:t>
                      </a: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 DE POSTE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TIPO DE INSTALACIÓN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BRAZO</a:t>
                      </a:r>
                      <a:r>
                        <a:rPr lang="es-C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endParaRPr lang="es-CL" sz="600" b="1" i="0" u="none" strike="noStrike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ANALÍTICA</a:t>
                      </a:r>
                      <a:r>
                        <a:rPr lang="es-C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r>
                        <a:rPr lang="es-CL" sz="600" b="0" i="0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  <a:p>
                      <a:pPr algn="ctr" fontAlgn="base">
                        <a:lnSpc>
                          <a:spcPts val="825"/>
                        </a:lnSpc>
                        <a:buNone/>
                      </a:pPr>
                      <a:r>
                        <a:rPr lang="es-CL" sz="600" b="0" i="0" dirty="0">
                          <a:solidFill>
                            <a:srgbClr val="000000"/>
                          </a:solidFill>
                          <a:effectLst/>
                          <a:latin typeface="Calibri Light"/>
                        </a:rPr>
                        <a:t>​</a:t>
                      </a:r>
                      <a:endParaRPr lang="es-CL" sz="1800" b="0" i="0" dirty="0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700273"/>
                  </a:ext>
                </a:extLst>
              </a:tr>
              <a:tr h="2018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86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4449642"/>
                  </a:ext>
                </a:extLst>
              </a:tr>
              <a:tr h="3149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2645597"/>
                  </a:ext>
                </a:extLst>
              </a:tr>
              <a:tr h="2018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7101561"/>
                  </a:ext>
                </a:extLst>
              </a:tr>
              <a:tr h="2871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1069347"/>
                  </a:ext>
                </a:extLst>
              </a:tr>
              <a:tr h="2871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8614435"/>
                  </a:ext>
                </a:extLst>
              </a:tr>
              <a:tr h="2018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91845"/>
                  </a:ext>
                </a:extLst>
              </a:tr>
              <a:tr h="39830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3714624"/>
                  </a:ext>
                </a:extLst>
              </a:tr>
              <a:tr h="25936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8841262"/>
                  </a:ext>
                </a:extLst>
              </a:tr>
              <a:tr h="25936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7394663"/>
                  </a:ext>
                </a:extLst>
              </a:tr>
              <a:tr h="3149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40404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TEXTO/NUMERO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40404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NUMERO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8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7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E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+mn-cs"/>
                        </a:rPr>
                        <a:t>TEXTO</a:t>
                      </a:r>
                      <a:endParaRPr kumimoji="0" lang="es-CL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+mn-cs"/>
                      </a:endParaRPr>
                    </a:p>
                  </a:txBody>
                  <a:tcPr marL="88924" marR="88924" marT="44462" marB="44462" anchor="ctr">
                    <a:lnL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520041"/>
                  </a:ext>
                </a:extLst>
              </a:tr>
            </a:tbl>
          </a:graphicData>
        </a:graphic>
      </p:graphicFrame>
      <p:sp>
        <p:nvSpPr>
          <p:cNvPr id="1027" name="Rectangle 5">
            <a:extLst>
              <a:ext uri="{FF2B5EF4-FFF2-40B4-BE49-F238E27FC236}">
                <a16:creationId xmlns:a16="http://schemas.microsoft.com/office/drawing/2014/main" id="{187A9D53-A904-C95A-48A4-E373CB7E4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7769" y="189926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979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4CB2002B-C882-4531-E4AE-F7D269094F14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A47867E-B7D5-DF8D-7CC5-041E9E1B5B78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1. CAMARA ALTERNATIVA 1</a:t>
            </a:r>
            <a:endParaRPr lang="es-CL" sz="1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F43E5D-3D7C-4E0F-96CB-37C1A17086C6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B03A8F9D-EFF0-5E89-5932-5AB24D1E35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685188"/>
              </p:ext>
            </p:extLst>
          </p:nvPr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549F2246-ACBA-C458-76C3-E5D27D14E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650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C4260-E378-D8F0-460D-18D0DE5AD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3692E2D0-0F28-3BC3-5E68-7A5055E34C6E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294C426-30BE-B917-F17C-FF855DD8B770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1. CAMARA ALTENATIVA 2 </a:t>
            </a:r>
            <a:endParaRPr lang="es-CL" sz="1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08CAB7-00D7-72CA-473F-0B4DC2F31872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747D216F-EC5F-D616-8CF7-AC949CD5F589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A32AB6DE-1C47-BFCE-43CB-334EDD63A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77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887E0-A838-8B67-BB1B-815A83B3B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D00A8A9E-6635-68FF-404F-AC8F7EEE1F61}"/>
              </a:ext>
            </a:extLst>
          </p:cNvPr>
          <p:cNvSpPr/>
          <p:nvPr/>
        </p:nvSpPr>
        <p:spPr>
          <a:xfrm>
            <a:off x="621616" y="1248935"/>
            <a:ext cx="5754138" cy="74630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1EA1DFD-3401-2951-AD67-683C2104649E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1. CAMARA ALTERNATIVA 3</a:t>
            </a:r>
            <a:endParaRPr lang="es-CL" sz="1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BD884C-E15A-DC3B-1EBA-C2335998C326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6D57B7D5-810C-DF86-C376-E30C6F751D4D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BC6A7FEF-458E-3A17-9E8C-E5432315A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716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7F86C-A741-C33D-4868-8AB7E074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84F9418D-827E-8893-C502-DEE5C6C7CE71}"/>
              </a:ext>
            </a:extLst>
          </p:cNvPr>
          <p:cNvSpPr/>
          <p:nvPr/>
        </p:nvSpPr>
        <p:spPr>
          <a:xfrm>
            <a:off x="631385" y="1248935"/>
            <a:ext cx="6232830" cy="84399"/>
          </a:xfrm>
          <a:prstGeom prst="rect">
            <a:avLst/>
          </a:prstGeom>
          <a:solidFill>
            <a:srgbClr val="EFB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EFB81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A4DD2DC-E4EC-91AB-400E-96138A4498B6}"/>
              </a:ext>
            </a:extLst>
          </p:cNvPr>
          <p:cNvSpPr txBox="1"/>
          <p:nvPr/>
        </p:nvSpPr>
        <p:spPr>
          <a:xfrm>
            <a:off x="559017" y="368427"/>
            <a:ext cx="6097904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s-CL" sz="1400" b="1">
                <a:solidFill>
                  <a:schemeClr val="bg1"/>
                </a:solidFill>
                <a:latin typeface="Arial"/>
                <a:cs typeface="Arial"/>
              </a:rPr>
              <a:t>2. CAMARA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CB8B33-CBE2-6088-E00E-D78F30694039}"/>
              </a:ext>
            </a:extLst>
          </p:cNvPr>
          <p:cNvSpPr>
            <a:spLocks noGrp="1"/>
          </p:cNvSpPr>
          <p:nvPr/>
        </p:nvSpPr>
        <p:spPr>
          <a:xfrm>
            <a:off x="782515" y="254173"/>
            <a:ext cx="7662079" cy="1222934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400" b="0" i="0" u="none" strike="noStrike" kern="1200" cap="none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TIPO DE CÁMARA:</a:t>
            </a:r>
            <a:br/>
            <a:r>
              <a:t>UBICACIÓN DE CÁMARA:</a:t>
            </a:r>
            <a:br/>
            <a:r>
              <a:t>OBSERVACIONES: {{observaciones_nvr}}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2EB48F8D-6EFB-3BD1-950B-9FCFA1543CB2}"/>
              </a:ext>
            </a:extLst>
          </p:cNvPr>
          <p:cNvGraphicFramePr>
            <a:graphicFrameLocks noGrp="1"/>
          </p:cNvGraphicFramePr>
          <p:nvPr/>
        </p:nvGraphicFramePr>
        <p:xfrm>
          <a:off x="621617" y="1740877"/>
          <a:ext cx="10263260" cy="4396154"/>
        </p:xfrm>
        <a:graphic>
          <a:graphicData uri="http://schemas.openxmlformats.org/drawingml/2006/table">
            <a:tbl>
              <a:tblPr/>
              <a:tblGrid>
                <a:gridCol w="2215362">
                  <a:extLst>
                    <a:ext uri="{9D8B030D-6E8A-4147-A177-3AD203B41FA5}">
                      <a16:colId xmlns:a16="http://schemas.microsoft.com/office/drawing/2014/main" val="1287668976"/>
                    </a:ext>
                  </a:extLst>
                </a:gridCol>
                <a:gridCol w="8047898">
                  <a:extLst>
                    <a:ext uri="{9D8B030D-6E8A-4147-A177-3AD203B41FA5}">
                      <a16:colId xmlns:a16="http://schemas.microsoft.com/office/drawing/2014/main" val="2354286734"/>
                    </a:ext>
                  </a:extLst>
                </a:gridCol>
              </a:tblGrid>
              <a:tr h="4071332"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2175"/>
                        </a:lnSpc>
                        <a:buNone/>
                      </a:pPr>
                      <a:r>
                        <a:rPr lang="es-ES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r>
                        <a:rPr lang="es-ES" sz="1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814379"/>
                  </a:ext>
                </a:extLst>
              </a:tr>
              <a:tr h="324822"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Poste a utilizar​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425"/>
                        </a:lnSpc>
                        <a:buNone/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Vista referencial de la cámara​</a:t>
                      </a:r>
                      <a:r>
                        <a:rPr lang="es-ES" sz="9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s-E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878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57573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80BEE045-207E-6A03-4A46-FDE70616B3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0" y="22685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972716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CION LAS CONDES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7a004ce-bfa2-492e-8d22-56b85a9e10a8" xsi:nil="true"/>
    <ImageMetadataListFieldId xmlns="d74fc39c-7c17-4d02-a789-5623ab5523a9" xsi:nil="true"/>
    <ImageMetadataListItemId xmlns="d74fc39c-7c17-4d02-a789-5623ab5523a9" xsi:nil="true"/>
    <lcf76f155ced4ddcb4097134ff3c332f xmlns="d74fc39c-7c17-4d02-a789-5623ab5523a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901EAB9A7E6D845A4EF5F3186C90835" ma:contentTypeVersion="15" ma:contentTypeDescription="Crear nuevo documento." ma:contentTypeScope="" ma:versionID="b529203f95388d9d80cf72d71fcd1bc5">
  <xsd:schema xmlns:xsd="http://www.w3.org/2001/XMLSchema" xmlns:xs="http://www.w3.org/2001/XMLSchema" xmlns:p="http://schemas.microsoft.com/office/2006/metadata/properties" xmlns:ns2="d74fc39c-7c17-4d02-a789-5623ab5523a9" xmlns:ns3="17a004ce-bfa2-492e-8d22-56b85a9e10a8" targetNamespace="http://schemas.microsoft.com/office/2006/metadata/properties" ma:root="true" ma:fieldsID="40502306d137dbf9fadcbcb978afbe61" ns2:_="" ns3:_="">
    <xsd:import namespace="d74fc39c-7c17-4d02-a789-5623ab5523a9"/>
    <xsd:import namespace="17a004ce-bfa2-492e-8d22-56b85a9e10a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ImageMetadataListItemId" minOccurs="0"/>
                <xsd:element ref="ns2:ImageMetadataListFieldId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4fc39c-7c17-4d02-a789-5623ab5523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Etiquetas de imagen" ma:readOnly="false" ma:fieldId="{5cf76f15-5ced-4ddc-b409-7134ff3c332f}" ma:taxonomyMulti="true" ma:sspId="a307cf59-9c50-43ab-ae22-665589ab4a6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ImageMetadataListItemId" ma:index="19" nillable="true" ma:displayName="ImageMetadataListItemId" ma:hidden="true" ma:internalName="ImageMetadataListItemId">
      <xsd:simpleType>
        <xsd:restriction base="dms:Unknown"/>
      </xsd:simpleType>
    </xsd:element>
    <xsd:element name="ImageMetadataListFieldId" ma:index="20" nillable="true" ma:displayName="ImageMetadataListFieldId" ma:hidden="true" ma:internalName="ImageMetadataListFieldId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a004ce-bfa2-492e-8d22-56b85a9e10a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7194ac62-585a-4b16-b45c-6fce63b34233}" ma:internalName="TaxCatchAll" ma:showField="CatchAllData" ma:web="17a004ce-bfa2-492e-8d22-56b85a9e10a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6DB4EEE-E225-4C9F-8363-774171349F89}">
  <ds:schemaRefs>
    <ds:schemaRef ds:uri="17a004ce-bfa2-492e-8d22-56b85a9e10a8"/>
    <ds:schemaRef ds:uri="d74fc39c-7c17-4d02-a789-5623ab5523a9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B2F05D9-867B-4DF4-8E4B-31B93E4C578B}">
  <ds:schemaRefs>
    <ds:schemaRef ds:uri="17a004ce-bfa2-492e-8d22-56b85a9e10a8"/>
    <ds:schemaRef ds:uri="d74fc39c-7c17-4d02-a789-5623ab5523a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7ED9F1C-4D5C-4F31-8017-C57BAA26DB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965</Words>
  <Application>Microsoft Office PowerPoint</Application>
  <PresentationFormat>Panorámica</PresentationFormat>
  <Paragraphs>334</Paragraphs>
  <Slides>19</Slides>
  <Notes>5</Notes>
  <HiddenSlides>1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Aptos</vt:lpstr>
      <vt:lpstr>Arial</vt:lpstr>
      <vt:lpstr>Arial Black</vt:lpstr>
      <vt:lpstr>Calibri</vt:lpstr>
      <vt:lpstr>Calibri Light</vt:lpstr>
      <vt:lpstr>Times New Roman</vt:lpstr>
      <vt:lpstr>WordVisiCarriageReturn</vt:lpstr>
      <vt:lpstr>PRESENTACION LAS CONDES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Contreras Tapia</dc:creator>
  <cp:lastModifiedBy>Robert Novoa</cp:lastModifiedBy>
  <cp:revision>2</cp:revision>
  <dcterms:created xsi:type="dcterms:W3CDTF">2024-11-26T13:12:48Z</dcterms:created>
  <dcterms:modified xsi:type="dcterms:W3CDTF">2025-05-17T20:50:51Z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0x0101009901EAB9A7E6D845A4EF5F3186C90835</vt:lpwstr>
  </property>
  <property fmtid="{D5CDD505-2E9C-101B-9397-08002B2CF9AE}" pid="3" name="MediaServiceImageTags">
    <vt:lpwstr/>
  </property>
</Properties>
</file>

<file path=docProps/thumbnail.jpeg>
</file>